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8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1" autoAdjust="0"/>
    <p:restoredTop sz="92599"/>
  </p:normalViewPr>
  <p:slideViewPr>
    <p:cSldViewPr snapToGrid="0">
      <p:cViewPr varScale="1">
        <p:scale>
          <a:sx n="87" d="100"/>
          <a:sy n="87" d="100"/>
        </p:scale>
        <p:origin x="1384" y="20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F607EAF7-9969-4570-90A6-89EFE7BFB2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BBAC442C-EFB2-4ADC-8C80-E52D6FD061A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9AFDABFE-291D-40FF-8C38-2828B41FF86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E4E780AD-8202-4F20-BE27-D8BF2EBAE03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5D393C20-B644-471E-B4EF-6C37B6348F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614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4BB3CD78-947E-4BD8-ACFD-32AE2DFAA8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070A387D-69DB-44FF-B5D0-851C0CAD13A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76A67B77-5BEF-487E-9DFC-684E0D07D65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4B9D15E1-B406-478F-BF2E-75E9DD87C2A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1C7E7B14-48C7-41E3-8886-5E08B030B3F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AF881CE9-7E42-45EE-BC75-70E6C9632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7355EB2D-9C83-4526-85C7-43031E1AE5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209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="" xmlns:a16="http://schemas.microsoft.com/office/drawing/2014/main" id="{DD12B9E0-149D-4913-A44C-4B06F464D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3543F-114E-415E-AC90-AEBE296FF357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CB35F94D-F4FE-45CF-B93B-FD437A9799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45E4592A-1398-40D5-9677-C35E3B6AC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="" xmlns:a16="http://schemas.microsoft.com/office/drawing/2014/main" id="{259E861C-F77F-4DBE-859F-9300F6505F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3BDCEC-BC61-4523-A2FA-BC4AFDB23017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="" xmlns:a16="http://schemas.microsoft.com/office/drawing/2014/main" id="{F1C45D2A-E10D-48D8-A0D0-934F379A7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="" xmlns:a16="http://schemas.microsoft.com/office/drawing/2014/main" id="{B64EDBE6-0563-43A9-A049-37638269D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="" xmlns:a16="http://schemas.microsoft.com/office/drawing/2014/main" id="{615AE064-4FBB-4D82-AD52-6C88BC3D5E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197592-A618-4533-B375-2CBB921A0220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645945AE-2CB4-492B-A219-AF0E545B6B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="" xmlns:a16="http://schemas.microsoft.com/office/drawing/2014/main" id="{E1B98ED4-A0A8-4055-9A6A-389521504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55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="" xmlns:a16="http://schemas.microsoft.com/office/drawing/2014/main" id="{08CB2873-E389-4153-83E1-4AF6436F4D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5D3C79-C665-474A-994C-2364C3E34A52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id="{A455F8E7-27C2-4710-A038-07EAE2E94D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="" xmlns:a16="http://schemas.microsoft.com/office/drawing/2014/main" id="{16B99171-57C3-4EFC-AFD4-1AEE59777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62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="" xmlns:a16="http://schemas.microsoft.com/office/drawing/2014/main" id="{A74FC410-CB62-4A23-8A0C-647B59E3AF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7B68DC-0E7E-4955-9BCB-EA415D1F0ED4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C83FFFF6-E7F9-44EA-957D-EC64EF75D7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="" xmlns:a16="http://schemas.microsoft.com/office/drawing/2014/main" id="{85F99200-ECE8-44CF-8B1C-E26F26D9F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36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="" xmlns:a16="http://schemas.microsoft.com/office/drawing/2014/main" id="{CE52D208-7C25-46CF-B77D-090AC03F5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9F9F10-FE39-40D2-AD20-66D5B99E61F1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="" xmlns:a16="http://schemas.microsoft.com/office/drawing/2014/main" id="{3C28FEE5-8569-4622-A237-A600804F0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="" xmlns:a16="http://schemas.microsoft.com/office/drawing/2014/main" id="{81D3C268-6028-47B9-915B-EC8BB5C7E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27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="" xmlns:a16="http://schemas.microsoft.com/office/drawing/2014/main" id="{329093D3-2049-4C9E-A53B-97310F8C9B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21AA49-8DCE-4246-9256-17CC248116B2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="" xmlns:a16="http://schemas.microsoft.com/office/drawing/2014/main" id="{800DAEC3-1D83-42ED-B5EE-C36913908C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="" xmlns:a16="http://schemas.microsoft.com/office/drawing/2014/main" id="{7716315A-63D9-41E3-8183-EF1285FED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18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="" xmlns:a16="http://schemas.microsoft.com/office/drawing/2014/main" id="{CDE3A926-62EE-4208-B159-0493DC621E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5C7A70-92A1-41D0-BC92-C4E05FBC8C5F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id="{2AC6211C-6F04-48AA-BB70-4AB6BF8D7F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="" xmlns:a16="http://schemas.microsoft.com/office/drawing/2014/main" id="{F51CA47D-05B4-4E01-8B4E-474AFF430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08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="" xmlns:a16="http://schemas.microsoft.com/office/drawing/2014/main" id="{CE43F2AF-7F3D-4723-9B14-7CCFCF6DF8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="" xmlns:a16="http://schemas.microsoft.com/office/drawing/2014/main" id="{0BAD63F9-AF70-4BED-901E-334B234A1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314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="" xmlns:a16="http://schemas.microsoft.com/office/drawing/2014/main" id="{D6B3EDE1-DEC0-4966-97A0-3F3E920936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FCF9FC-FC81-4907-960C-39E8576BA914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="" xmlns:a16="http://schemas.microsoft.com/office/drawing/2014/main" id="{DF613CD7-202D-4BC9-B1C4-AB20C580B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="" xmlns:a16="http://schemas.microsoft.com/office/drawing/2014/main" id="{DEE5A23C-1926-47BF-A251-0153A7D24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="" xmlns:a16="http://schemas.microsoft.com/office/drawing/2014/main" id="{F400A120-7303-4670-AD74-0375705CEE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C05163-3E94-48A2-8952-4748B1F0DE30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="" xmlns:a16="http://schemas.microsoft.com/office/drawing/2014/main" id="{3D4CEE68-F007-47A4-9EF8-3F8320203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="" xmlns:a16="http://schemas.microsoft.com/office/drawing/2014/main" id="{1A6F4600-C6AE-40A3-8680-F06E1AFA5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="" xmlns:a16="http://schemas.microsoft.com/office/drawing/2014/main" id="{73766D4B-0986-4AF2-BA01-155CAA544A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D6224-DBE6-4C25-8290-4A18715D69DD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8960BFA7-A8EE-4F64-B6DC-9127A6350B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="" xmlns:a16="http://schemas.microsoft.com/office/drawing/2014/main" id="{3108AEA5-5110-4481-B8EA-A650E1877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78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="" xmlns:a16="http://schemas.microsoft.com/office/drawing/2014/main" id="{AB987037-4274-44FC-97BC-89F9D2EF9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D675DEF-51C8-4AB9-8B99-B6D28FF21F30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="" xmlns:a16="http://schemas.microsoft.com/office/drawing/2014/main" id="{2B40267B-C565-42F0-BA6C-5800B7557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="" xmlns:a16="http://schemas.microsoft.com/office/drawing/2014/main" id="{B5D208A3-401A-49D5-9BFC-EDAC0A919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26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="" xmlns:a16="http://schemas.microsoft.com/office/drawing/2014/main" id="{EF864DBF-F314-427D-8945-0BA3E05096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CD97FA-4B0D-47E5-87EF-34DA70C6FD15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="" xmlns:a16="http://schemas.microsoft.com/office/drawing/2014/main" id="{FDABAA50-E0DF-45D1-A2A0-4CF40DED64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="" xmlns:a16="http://schemas.microsoft.com/office/drawing/2014/main" id="{A4E6D9A2-6292-43DD-A566-A8BEF27CFC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51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="" xmlns:a16="http://schemas.microsoft.com/office/drawing/2014/main" id="{15627CE9-6135-4EF8-86BF-D012BE6981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46EFE21-7BC1-46B5-ABF5-37CAC0E49439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="" xmlns:a16="http://schemas.microsoft.com/office/drawing/2014/main" id="{471BFC32-C06A-4738-8E5C-135BFE4E4A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="" xmlns:a16="http://schemas.microsoft.com/office/drawing/2014/main" id="{52F76ED8-0CD7-472F-9ED1-D5F74399E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2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="" xmlns:a16="http://schemas.microsoft.com/office/drawing/2014/main" id="{86338661-10C3-41EE-A36A-C1EDC30EB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7A881F3-1418-4A8B-8836-90B7F266C954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="" xmlns:a16="http://schemas.microsoft.com/office/drawing/2014/main" id="{A2E7E91A-E850-4B26-83BE-955C1A19F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="" xmlns:a16="http://schemas.microsoft.com/office/drawing/2014/main" id="{ADB177D9-A239-43FF-A3AE-B3AD0593C0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96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="" xmlns:a16="http://schemas.microsoft.com/office/drawing/2014/main" id="{0488D13C-0CDC-43B1-91C4-4A45B6799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1953B54-AC9E-4B6F-8C30-4E6B8C87AF42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="" xmlns:a16="http://schemas.microsoft.com/office/drawing/2014/main" id="{126293A5-EF75-4545-B361-79C7E8A7FF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="" xmlns:a16="http://schemas.microsoft.com/office/drawing/2014/main" id="{AF250C50-87F3-4C89-9AD9-5E7F9DC8D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="" xmlns:a16="http://schemas.microsoft.com/office/drawing/2014/main" id="{B969F2A3-8002-428F-AD1E-B3F5B0821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E20C1B-929D-4D33-B359-5AF92E9C5713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="" xmlns:a16="http://schemas.microsoft.com/office/drawing/2014/main" id="{9B4AD85E-0EC6-42BF-BB82-321903DB4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="" xmlns:a16="http://schemas.microsoft.com/office/drawing/2014/main" id="{F4A4E628-EF0C-4157-B689-A39D19C3A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0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="" xmlns:a16="http://schemas.microsoft.com/office/drawing/2014/main" id="{52A207A7-CF27-4A9D-B259-4C3823C13A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4BD12E-6BBA-4205-B034-D4738E8A0D8E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="" xmlns:a16="http://schemas.microsoft.com/office/drawing/2014/main" id="{0006EFB7-8E85-400D-924D-67CBF0D546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="" xmlns:a16="http://schemas.microsoft.com/office/drawing/2014/main" id="{D72EA42A-BBEB-4354-8C75-E67D5731F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2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="" xmlns:a16="http://schemas.microsoft.com/office/drawing/2014/main" id="{EE6EDFD3-F526-4F4A-98E2-A5894904B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F6582A-D300-44F5-AB11-7797D72833B0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="" xmlns:a16="http://schemas.microsoft.com/office/drawing/2014/main" id="{66C9BF55-637F-49BE-90F2-6EFDA23D2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="" xmlns:a16="http://schemas.microsoft.com/office/drawing/2014/main" id="{A4662D23-7B67-437A-BEEA-4ED2A65AD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19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="" xmlns:a16="http://schemas.microsoft.com/office/drawing/2014/main" id="{E31A7FB3-12C7-4879-A618-E7B09C15F4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CCA24-EF27-4AC7-80CA-39F2325AA1B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="" xmlns:a16="http://schemas.microsoft.com/office/drawing/2014/main" id="{18360373-0EAA-4640-A45E-CC56F65E5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="" xmlns:a16="http://schemas.microsoft.com/office/drawing/2014/main" id="{291C83BB-926E-4B21-B564-3137B23BC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5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="" xmlns:a16="http://schemas.microsoft.com/office/drawing/2014/main" id="{0C718820-553D-4212-9B45-B76AB610E2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8F94B6-2675-4E2D-BF8C-D516224B49E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="" xmlns:a16="http://schemas.microsoft.com/office/drawing/2014/main" id="{E8F7A0DC-3D63-43A7-95F2-DD771AF79B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="" xmlns:a16="http://schemas.microsoft.com/office/drawing/2014/main" id="{73EC1969-F5AF-45CA-A35D-C4E2622799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0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="" xmlns:a16="http://schemas.microsoft.com/office/drawing/2014/main" id="{DFC05318-9836-4404-89A9-FBCF8A6BE0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="" xmlns:a16="http://schemas.microsoft.com/office/drawing/2014/main" id="{6A1F6A8E-EE19-413A-81E8-3111BAEB2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92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="" xmlns:a16="http://schemas.microsoft.com/office/drawing/2014/main" id="{901081F7-7BA3-4F99-B2AA-91DDD14C3A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A58D0B-C392-4493-B24D-FF3BEB64E3FF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="" xmlns:a16="http://schemas.microsoft.com/office/drawing/2014/main" id="{748870B2-F38B-46BB-B9D8-C1E46F2BA1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="" xmlns:a16="http://schemas.microsoft.com/office/drawing/2014/main" id="{28AEDD42-A21B-4BED-895D-878D81E1D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22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="" xmlns:a16="http://schemas.microsoft.com/office/drawing/2014/main" id="{E168F59F-A6D7-4DB2-8DBB-17274D1A43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F8B5B3A-CAE3-487F-9271-E9553B1C7103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="" xmlns:a16="http://schemas.microsoft.com/office/drawing/2014/main" id="{E77063E7-BAAB-4C91-8992-908499CE9E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="" xmlns:a16="http://schemas.microsoft.com/office/drawing/2014/main" id="{B6943B0D-B7D6-4325-9EC7-F736C28C7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50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="" xmlns:a16="http://schemas.microsoft.com/office/drawing/2014/main" id="{73BD4478-A3E9-409A-8D9E-F45892FB9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9AA4FD-3326-4A6C-85BB-17BC1DE5B1F0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="" xmlns:a16="http://schemas.microsoft.com/office/drawing/2014/main" id="{17022E9C-B22D-42C6-9121-89F21DE89A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="" xmlns:a16="http://schemas.microsoft.com/office/drawing/2014/main" id="{12504FA1-806E-473A-895C-13D418892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316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="" xmlns:a16="http://schemas.microsoft.com/office/drawing/2014/main" id="{76D46A60-4E96-4CEB-A912-130CCB528F7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D669D9C-640E-4171-9F59-B7C4F2B1412D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="" xmlns:a16="http://schemas.microsoft.com/office/drawing/2014/main" id="{0E216141-0ECF-4FC0-B20C-7933F68E0D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="" xmlns:a16="http://schemas.microsoft.com/office/drawing/2014/main" id="{32D1BF03-CB69-4985-9948-12C203425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93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="" xmlns:a16="http://schemas.microsoft.com/office/drawing/2014/main" id="{E873C10B-9C41-4029-BB10-0A1AF99921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1AC82F-94B0-43C4-8B38-A0AF12786784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="" xmlns:a16="http://schemas.microsoft.com/office/drawing/2014/main" id="{D218E9E0-6E54-4159-9362-1D4DC4877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="" xmlns:a16="http://schemas.microsoft.com/office/drawing/2014/main" id="{4C84342B-260A-4665-955C-0FFDFCC722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58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="" xmlns:a16="http://schemas.microsoft.com/office/drawing/2014/main" id="{30B8304E-2CDA-4105-A76B-19441EC47C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5C018D-66A5-44D7-9C04-00B4822B7F19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="" xmlns:a16="http://schemas.microsoft.com/office/drawing/2014/main" id="{7E4DED1A-A468-45B6-B3B4-8B239680ED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="" xmlns:a16="http://schemas.microsoft.com/office/drawing/2014/main" id="{0C7E9980-FAE0-4127-80F3-9465BC58C3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04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="" xmlns:a16="http://schemas.microsoft.com/office/drawing/2014/main" id="{F4E742E6-990F-4579-81AA-5ACD0A8A7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="" xmlns:a16="http://schemas.microsoft.com/office/drawing/2014/main" id="{BEBBEF03-48E7-4870-BF75-A5172786A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744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="" xmlns:a16="http://schemas.microsoft.com/office/drawing/2014/main" id="{39EE39FF-D457-4F29-A2CF-49670C2D22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D0334C-0E23-4795-BF4C-20690EFC0699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="" xmlns:a16="http://schemas.microsoft.com/office/drawing/2014/main" id="{23ED8999-AFBE-4340-80F5-D9E5BCD642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="" xmlns:a16="http://schemas.microsoft.com/office/drawing/2014/main" id="{BFECC0C1-D8A1-4E28-98AB-E33F32454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784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="" xmlns:a16="http://schemas.microsoft.com/office/drawing/2014/main" id="{95DABDFF-C2D8-47EE-A958-CBA126480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67F060-490B-4DDE-98C1-3C69FF59CD7C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="" xmlns:a16="http://schemas.microsoft.com/office/drawing/2014/main" id="{73BF4EDD-A32C-492F-9794-5AB1AD1A4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="" xmlns:a16="http://schemas.microsoft.com/office/drawing/2014/main" id="{8F33A239-C920-45E3-B0CC-C125F3ACA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8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="" xmlns:a16="http://schemas.microsoft.com/office/drawing/2014/main" id="{8E14D757-1949-42C2-9DC9-F463EE2CE2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242355A-E32B-429D-A557-28BF94DD7C31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795444E3-13AA-4A13-88BB-687147F8C6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D06F97C3-7ACE-4A7A-B1AD-0C4077FDC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5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="" xmlns:a16="http://schemas.microsoft.com/office/drawing/2014/main" id="{FF8444BB-BE21-41B7-A71C-CC91F2341A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="" xmlns:a16="http://schemas.microsoft.com/office/drawing/2014/main" id="{0FF6E969-008E-4176-B033-E9A230E30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="" xmlns:a16="http://schemas.microsoft.com/office/drawing/2014/main" id="{D14ABDE2-2BBF-48B9-B523-7BB9D2F210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30DED0-CCBC-4BEA-8EAB-A1B39C682492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9F5FAF8B-F2B5-478E-85CA-5A941FAE1C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4A7B8555-7607-485E-87CF-097C45B2E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97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="" xmlns:a16="http://schemas.microsoft.com/office/drawing/2014/main" id="{EE206651-1664-4039-897F-59C96A275F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="" xmlns:a16="http://schemas.microsoft.com/office/drawing/2014/main" id="{47E656C8-539C-483F-A590-38A177397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3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="" xmlns:a16="http://schemas.microsoft.com/office/drawing/2014/main" id="{5B5CD06F-0599-4E6C-9E01-6732B51B51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="" xmlns:a16="http://schemas.microsoft.com/office/drawing/2014/main" id="{9BB297AD-DEC5-4CA2-9D09-175C83BB7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="" xmlns:a16="http://schemas.microsoft.com/office/drawing/2014/main" id="{20491A14-1CB1-490A-90AA-628374A7FA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="" xmlns:a16="http://schemas.microsoft.com/office/drawing/2014/main" id="{29AB364C-D294-48D1-AC60-CBA6F18A2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1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9CCE36EE-05D9-9540-9A29-1E822A54EB91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1AF9EEEF-636F-0E4C-A531-C7519579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C25BFCC2-5B5A-6D4B-879D-949909602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372CC58E-F1D6-3F4E-8F96-BBFF843B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37490F7D-90BC-3645-B9B1-5DB45D101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6D05CDD4-DB9F-2D41-8E22-D501E315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19319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2" charset="0"/>
              </a:rPr>
              <a:t>Operating System Concepts</a:t>
            </a: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382D20C-7028-504C-9A1D-BA83B74F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75" y="3531208"/>
            <a:ext cx="3797451" cy="28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920" y="285136"/>
            <a:ext cx="743402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8568" y="3334870"/>
            <a:ext cx="4037379" cy="3171997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1387735"/>
            <a:ext cx="8344166" cy="18180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B9E3C4B-5E95-A940-9CF4-A2896A1FB4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1782" y="3334870"/>
            <a:ext cx="4174439" cy="3171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2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laceholders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920" y="285136"/>
            <a:ext cx="743402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4519" y="3334869"/>
            <a:ext cx="4037379" cy="3171997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1387735"/>
            <a:ext cx="8344166" cy="18180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B9E3C4B-5E95-A940-9CF4-A2896A1FB4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53865" y="3334868"/>
            <a:ext cx="4174439" cy="3171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26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>
            <a:extLst>
              <a:ext uri="{FF2B5EF4-FFF2-40B4-BE49-F238E27FC236}">
                <a16:creationId xmlns="" xmlns:a16="http://schemas.microsoft.com/office/drawing/2014/main" id="{9E0F0151-74CD-6844-ACA6-4954E9168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866775"/>
            <a:ext cx="7221537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3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1441524"/>
            <a:ext cx="1921358" cy="4680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0330" y="1441525"/>
            <a:ext cx="6248608" cy="4680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0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A12874-CCA4-4B4E-88E6-AE54EDB7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57966"/>
            <a:ext cx="7490567" cy="58675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12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A12874-CCA4-4B4E-88E6-AE54EDB7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57966"/>
            <a:ext cx="7490567" cy="58675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4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1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3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>
            <a:extLst>
              <a:ext uri="{FF2B5EF4-FFF2-40B4-BE49-F238E27FC236}">
                <a16:creationId xmlns="" xmlns:a16="http://schemas.microsoft.com/office/drawing/2014/main" id="{EC79F471-96B9-5F48-AE95-4752EB27D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866775"/>
            <a:ext cx="7221537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>
            <a:extLst>
              <a:ext uri="{FF2B5EF4-FFF2-40B4-BE49-F238E27FC236}">
                <a16:creationId xmlns="" xmlns:a16="http://schemas.microsoft.com/office/drawing/2014/main" id="{8FDA7D86-6757-6341-8015-8A71AC163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866775"/>
            <a:ext cx="7221537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330" y="1420008"/>
            <a:ext cx="4134679" cy="50072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7287" y="1420008"/>
            <a:ext cx="4055165" cy="500729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6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0" y="257966"/>
            <a:ext cx="7490567" cy="58675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6493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4330"/>
            <a:ext cx="4040188" cy="43864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227302" cy="6493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14330"/>
            <a:ext cx="4227302" cy="43864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lef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1" y="268941"/>
            <a:ext cx="7430936" cy="566884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B24A6ED9-6FA3-104C-BA12-E59DD6538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96234" y="1376979"/>
            <a:ext cx="5329713" cy="503707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4F3ADB0-4A1F-C149-BFEF-CED9FC442E6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90331" y="1376980"/>
            <a:ext cx="2866056" cy="50370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4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righ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299" y="268941"/>
            <a:ext cx="7161397" cy="566884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B24A6ED9-6FA3-104C-BA12-E59DD6538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2099" y="1376979"/>
            <a:ext cx="5329713" cy="503707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4F3ADB0-4A1F-C149-BFEF-CED9FC442E6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965448" y="1376980"/>
            <a:ext cx="2866056" cy="50370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7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0" y="285136"/>
            <a:ext cx="744418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1782" y="1376979"/>
            <a:ext cx="8344166" cy="3096698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4601497"/>
            <a:ext cx="8344166" cy="182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278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920" y="285136"/>
            <a:ext cx="743402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1782" y="3334870"/>
            <a:ext cx="8344166" cy="3171997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1387735"/>
            <a:ext cx="8344166" cy="18180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119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="" xmlns:a16="http://schemas.microsoft.com/office/drawing/2014/main" id="{782A5125-203A-834E-9201-F7E7164E8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9221" y="277813"/>
            <a:ext cx="747268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="" xmlns:a16="http://schemas.microsoft.com/office/drawing/2014/main" id="{E43018F0-BEC7-1044-AAEB-1337A9D18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398494"/>
            <a:ext cx="8361362" cy="501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Line 6">
            <a:extLst>
              <a:ext uri="{FF2B5EF4-FFF2-40B4-BE49-F238E27FC236}">
                <a16:creationId xmlns="" xmlns:a16="http://schemas.microsoft.com/office/drawing/2014/main" id="{5379D03F-22E6-5647-AB90-772852545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9221" y="866775"/>
            <a:ext cx="7472679" cy="0"/>
          </a:xfrm>
          <a:prstGeom prst="line">
            <a:avLst/>
          </a:prstGeom>
          <a:noFill/>
          <a:ln w="3810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=""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045" y="6613525"/>
            <a:ext cx="3417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23FB9004-5CA7-3B41-9B70-CD9EED42E16C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608763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Operating System Concepts </a:t>
            </a: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161" y="6622368"/>
            <a:ext cx="24891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pic>
        <p:nvPicPr>
          <p:cNvPr id="3" name="Picture 12" descr="dino_6">
            <a:extLst>
              <a:ext uri="{FF2B5EF4-FFF2-40B4-BE49-F238E27FC236}">
                <a16:creationId xmlns="" xmlns:a16="http://schemas.microsoft.com/office/drawing/2014/main" id="{4D81C6D4-006D-6C4B-B74F-24D40B31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53" y="6262457"/>
            <a:ext cx="1160876" cy="32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C6CC5FA-2F14-274D-837F-9ABE04428B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67593" y="6184266"/>
            <a:ext cx="1905000" cy="4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8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  <p:sldLayoutId id="2147484096" r:id="rId12"/>
    <p:sldLayoutId id="2147484097" r:id="rId13"/>
    <p:sldLayoutId id="2147484098" r:id="rId14"/>
    <p:sldLayoutId id="2147484099" r:id="rId15"/>
    <p:sldLayoutId id="2147484100" r:id="rId16"/>
    <p:sldLayoutId id="2147484101" r:id="rId17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002060"/>
        </a:buClr>
        <a:buSzPct val="90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002060"/>
        </a:buClr>
        <a:buSzPct val="100000"/>
        <a:buFont typeface="Courier New" panose="02070309020205020404" pitchFamily="49" charset="0"/>
        <a:buChar char="o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009900"/>
        </a:buClr>
        <a:buSzPct val="75000"/>
        <a:buFont typeface="Webdings" pitchFamily="2" charset="2"/>
        <a:buChar char="4"/>
        <a:defRPr kumimoji="1" sz="16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hlink"/>
        </a:buClr>
        <a:buSzPct val="75000"/>
        <a:buChar char="–"/>
        <a:defRPr kumimoji="1" sz="14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FF0066"/>
        </a:buClr>
        <a:buSzPct val="75000"/>
        <a:buChar char="»"/>
        <a:defRPr kumimoji="1" sz="12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="" xmlns:a16="http://schemas.microsoft.com/office/drawing/2014/main" id="{0AE6BC03-C7F2-4E48-9FAF-4C776C10AC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/>
          <a:p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="" xmlns:a16="http://schemas.microsoft.com/office/drawing/2014/main" id="{1AEC2FA1-7628-4855-9395-E6126EA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="" xmlns:a16="http://schemas.microsoft.com/office/drawing/2014/main" id="{D1EC68A6-4225-43D6-8699-C5FBCBCA0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i="1" dirty="0">
                <a:solidFill>
                  <a:srgbClr val="0070C0"/>
                </a:solidFill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</a:p>
          <a:p>
            <a:pPr lvl="1"/>
            <a:r>
              <a:rPr lang="en-US" altLang="en-US" b="1" i="1" dirty="0">
                <a:solidFill>
                  <a:srgbClr val="0070C0"/>
                </a:solidFill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="" xmlns:a16="http://schemas.microsoft.com/office/drawing/2014/main" id="{4C2A53E2-57A8-4657-B82E-22A8AEAE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="" xmlns:a16="http://schemas.microsoft.com/office/drawing/2014/main" id="{01836AA1-1BBF-4786-81A3-540BA0663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7" y="1642013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="" xmlns:a16="http://schemas.microsoft.com/office/drawing/2014/main" id="{669B371C-31B6-48B8-A033-86D349B99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92689E4F-671B-45DE-9E2C-6125B4B15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Identifies </a:t>
            </a:r>
            <a:r>
              <a:rPr lang="en-US" altLang="en-US" i="1" dirty="0">
                <a:solidFill>
                  <a:srgbClr val="0070C0"/>
                </a:solidFill>
              </a:rPr>
              <a:t>performance gains </a:t>
            </a:r>
            <a:r>
              <a:rPr lang="en-US" altLang="en-US" dirty="0"/>
              <a:t>from adding additional cores to an application that has both serial and parallel components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dirty="0"/>
              <a:t> is serial portion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dirty="0"/>
              <a:t> processing cores</a:t>
            </a:r>
          </a:p>
          <a:p>
            <a:pPr lvl="1"/>
            <a:r>
              <a:rPr lang="en-US" altLang="en-US" dirty="0"/>
              <a:t>That is, if application is 75% parallel / 25% serial, moving from 1 to 2 cores results in speedup of 1.6 times</a:t>
            </a:r>
          </a:p>
          <a:p>
            <a:pPr lvl="1"/>
            <a:r>
              <a:rPr lang="en-US" altLang="en-US" dirty="0"/>
              <a:t>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dirty="0"/>
              <a:t> approaches infinity, speedup approaches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1/S</a:t>
            </a:r>
          </a:p>
          <a:p>
            <a:r>
              <a:rPr lang="en-US" altLang="en-US" dirty="0"/>
              <a:t>Serial portion of an application has disproportionate effect on performance gained by adding additional cores</a:t>
            </a:r>
          </a:p>
          <a:p>
            <a:r>
              <a:rPr lang="en-US" altLang="en-US" dirty="0"/>
              <a:t>But does the law take into account </a:t>
            </a:r>
            <a:r>
              <a:rPr lang="en-US" altLang="en-US" i="1" dirty="0">
                <a:solidFill>
                  <a:srgbClr val="0070C0"/>
                </a:solidFill>
              </a:rPr>
              <a:t>contemporary multicore systems</a:t>
            </a:r>
            <a:r>
              <a:rPr lang="en-US" altLang="en-US" dirty="0"/>
              <a:t>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="" xmlns:a16="http://schemas.microsoft.com/office/drawing/2014/main" id="{5F45015A-39B2-4A73-ADCF-F6FD4E6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75033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="" xmlns:a16="http://schemas.microsoft.com/office/drawing/2014/main" id="{3151616E-3364-4C3B-8039-AF011FB5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="" xmlns:a16="http://schemas.microsoft.com/office/drawing/2014/main" id="{672461CD-DFDA-4386-AF8D-5D6867C7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44" y="1749742"/>
            <a:ext cx="5972092" cy="421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="" xmlns:a16="http://schemas.microsoft.com/office/drawing/2014/main" id="{B7918056-CF59-4F39-9502-79D4E8627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="" xmlns:a16="http://schemas.microsoft.com/office/drawing/2014/main" id="{291854CB-9A87-43CD-A402-896FD1DE8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dirty="0" err="1"/>
              <a:t>Pthreads</a:t>
            </a:r>
            <a:endParaRPr lang="en-US" altLang="en-US" dirty="0"/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purpose operating systems, including: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Windows, Linux, Mac OS X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iOS, 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="" xmlns:a16="http://schemas.microsoft.com/office/drawing/2014/main" id="{ADDD9A40-F99B-4FE0-B378-44553EA7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="" xmlns:a16="http://schemas.microsoft.com/office/drawing/2014/main" id="{C5DE9834-C3BC-4E00-9E55-952BB5EB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="" xmlns:a16="http://schemas.microsoft.com/office/drawing/2014/main" id="{785CDDA6-FE4B-419A-AB70-42082F552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="" xmlns:a16="http://schemas.microsoft.com/office/drawing/2014/main" id="{A22C8CA4-0D76-46A6-8112-FDACAA6E41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/>
              <a:t>Many-to-One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One-to-One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Many-to-Many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="" xmlns:a16="http://schemas.microsoft.com/office/drawing/2014/main" id="{100EECE5-C9E9-40C7-9867-FD6843FEB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="" xmlns:a16="http://schemas.microsoft.com/office/drawing/2014/main" id="{394B58DE-BEF2-4643-94CB-9B56E6FA24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Many user-level threads </a:t>
            </a:r>
            <a:r>
              <a:rPr lang="en-US" altLang="en-US" dirty="0"/>
              <a:t>mapped to </a:t>
            </a:r>
            <a:r>
              <a:rPr lang="en-US" altLang="en-US" i="1" dirty="0">
                <a:solidFill>
                  <a:srgbClr val="0070C0"/>
                </a:solidFill>
              </a:rPr>
              <a:t>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multicore system because only one may be in kernel at a time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Solaris Green Threads</a:t>
            </a:r>
          </a:p>
          <a:p>
            <a:pPr lvl="1"/>
            <a:r>
              <a:rPr lang="en-US" altLang="en-US" dirty="0"/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="" xmlns:a16="http://schemas.microsoft.com/office/drawing/2014/main" id="{375977DE-2FB9-4CE7-8ADA-E0CCE67B0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7" y="3793955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="" xmlns:a16="http://schemas.microsoft.com/office/drawing/2014/main" id="{A43EA9E5-D0DF-48CE-910B-7410E3055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="" xmlns:a16="http://schemas.microsoft.com/office/drawing/2014/main" id="{5138CD13-39D7-4FF7-A2C4-40A74975D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Each user-level thread </a:t>
            </a:r>
            <a:r>
              <a:rPr lang="en-US" altLang="en-US" dirty="0"/>
              <a:t>maps to </a:t>
            </a:r>
            <a:r>
              <a:rPr lang="en-US" altLang="en-US" i="1" dirty="0">
                <a:solidFill>
                  <a:srgbClr val="0070C0"/>
                </a:solidFill>
              </a:rPr>
              <a:t>one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="" xmlns:a16="http://schemas.microsoft.com/office/drawing/2014/main" id="{53D0AD5F-B4BC-44B7-82C0-9F60FB15E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39" y="3729453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="" xmlns:a16="http://schemas.microsoft.com/office/drawing/2014/main" id="{0E6A387C-608D-478F-9275-35AC95674F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="" xmlns:a16="http://schemas.microsoft.com/office/drawing/2014/main" id="{547B9A04-6B06-4EC1-A345-30838C3860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Allows </a:t>
            </a:r>
            <a:r>
              <a:rPr lang="en-US" altLang="en-US" i="1" dirty="0">
                <a:solidFill>
                  <a:srgbClr val="0070C0"/>
                </a:solidFill>
              </a:rPr>
              <a:t>many user level threads </a:t>
            </a:r>
            <a:r>
              <a:rPr lang="en-US" altLang="en-US" dirty="0"/>
              <a:t>to be mapped to </a:t>
            </a:r>
            <a:r>
              <a:rPr lang="en-US" altLang="en-US" i="1" dirty="0">
                <a:solidFill>
                  <a:srgbClr val="0070C0"/>
                </a:solidFill>
              </a:rPr>
              <a:t>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with the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ThreadFiber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package</a:t>
            </a:r>
          </a:p>
          <a:p>
            <a:r>
              <a:rPr lang="en-US" altLang="en-US" dirty="0"/>
              <a:t>Otherwise </a:t>
            </a:r>
            <a:r>
              <a:rPr lang="en-US" altLang="en-US" i="1" dirty="0">
                <a:solidFill>
                  <a:srgbClr val="0070C0"/>
                </a:solidFill>
              </a:rPr>
              <a:t>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="" xmlns:a16="http://schemas.microsoft.com/office/drawing/2014/main" id="{5016EC8F-9F70-4C4D-9D4B-8473600DE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3772096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="" xmlns:a16="http://schemas.microsoft.com/office/drawing/2014/main" id="{DFFDDBF9-C081-4120-8776-A563767EF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Chapter 4: Threads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="" xmlns:a16="http://schemas.microsoft.com/office/drawing/2014/main" id="{BD51705A-4D85-4D2A-BA1E-F53B37439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Multicore Programming</a:t>
            </a:r>
          </a:p>
          <a:p>
            <a:r>
              <a:rPr lang="en-US" altLang="en-US" dirty="0"/>
              <a:t>Multithreading Models</a:t>
            </a:r>
          </a:p>
          <a:p>
            <a:r>
              <a:rPr lang="en-US" altLang="en-US" dirty="0"/>
              <a:t>Thread Libraries</a:t>
            </a:r>
          </a:p>
          <a:p>
            <a:r>
              <a:rPr lang="en-US" altLang="en-US" dirty="0"/>
              <a:t>Implicit Threading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Operating System Examples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="" xmlns:a16="http://schemas.microsoft.com/office/drawing/2014/main" id="{64C572F0-A9A4-41EF-96B0-D18D49CBCE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="" xmlns:a16="http://schemas.microsoft.com/office/drawing/2014/main" id="{3FACDA8A-A648-4424-B5E5-94E1202340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Similar to Many-to-Many, except that it </a:t>
            </a:r>
            <a:r>
              <a:rPr lang="en-US" altLang="en-US" i="1" dirty="0">
                <a:solidFill>
                  <a:srgbClr val="0070C0"/>
                </a:solidFill>
              </a:rPr>
              <a:t>allows a user thread to be bound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="" xmlns:a16="http://schemas.microsoft.com/office/drawing/2014/main" id="{2235CE0A-5287-45C6-8B77-0E2BF762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3138659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="" xmlns:a16="http://schemas.microsoft.com/office/drawing/2014/main" id="{DD96299B-526C-4A5F-9F43-F729CC60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="" xmlns:a16="http://schemas.microsoft.com/office/drawing/2014/main" id="{1250008B-52BF-4CE6-ADD7-12AA2460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b="1" i="1" dirty="0">
                <a:solidFill>
                  <a:srgbClr val="0070C0"/>
                </a:solidFill>
              </a:rPr>
              <a:t>Thread library</a:t>
            </a:r>
            <a:r>
              <a:rPr lang="en-US" altLang="en-US" dirty="0"/>
              <a:t> 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</a:t>
            </a:r>
            <a:r>
              <a:rPr lang="en-US" altLang="en-US" i="1" dirty="0">
                <a:solidFill>
                  <a:srgbClr val="0070C0"/>
                </a:solidFill>
              </a:rPr>
              <a:t>in user space</a:t>
            </a:r>
          </a:p>
          <a:p>
            <a:pPr lvl="1"/>
            <a:r>
              <a:rPr lang="en-US" altLang="en-US" dirty="0"/>
              <a:t>Kernel-level library </a:t>
            </a:r>
            <a:r>
              <a:rPr lang="en-US" altLang="en-US" i="1" dirty="0">
                <a:solidFill>
                  <a:srgbClr val="0070C0"/>
                </a:solidFill>
              </a:rPr>
              <a:t>supported by the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="" xmlns:a16="http://schemas.microsoft.com/office/drawing/2014/main" id="{06A2C0DB-C720-4558-9337-3709B171A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Pthreads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="" xmlns:a16="http://schemas.microsoft.com/office/drawing/2014/main" id="{1F69FA8F-730A-45BD-873C-E10189C7C1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May be provided either as </a:t>
            </a:r>
            <a:r>
              <a:rPr lang="en-US" altLang="en-US" i="1" dirty="0">
                <a:solidFill>
                  <a:srgbClr val="0070C0"/>
                </a:solidFill>
              </a:rPr>
              <a:t>user-level</a:t>
            </a:r>
            <a:r>
              <a:rPr lang="en-US" altLang="en-US" dirty="0"/>
              <a:t> or </a:t>
            </a:r>
            <a:r>
              <a:rPr lang="en-US" altLang="en-US" i="1" dirty="0">
                <a:solidFill>
                  <a:srgbClr val="0070C0"/>
                </a:solidFill>
              </a:rPr>
              <a:t>kernel-level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70C0"/>
                </a:solidFill>
              </a:rPr>
              <a:t>POSIX standard (IEEE 1003.1c) API </a:t>
            </a:r>
            <a:r>
              <a:rPr lang="en-US" altLang="en-US" dirty="0"/>
              <a:t>for thread creation and synchronization</a:t>
            </a:r>
          </a:p>
          <a:p>
            <a:r>
              <a:rPr lang="en-US" altLang="en-US" dirty="0"/>
              <a:t>Specification, not implementation</a:t>
            </a:r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="" xmlns:a16="http://schemas.microsoft.com/office/drawing/2014/main" id="{36F36C2E-198E-4C1B-BF80-0C330437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Pthreads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="" xmlns:a16="http://schemas.microsoft.com/office/drawing/2014/main" id="{92C645A4-4AA1-43C4-9E27-88E0533A6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097280"/>
            <a:ext cx="6903060" cy="503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="" xmlns:a16="http://schemas.microsoft.com/office/drawing/2014/main" id="{1CB8E397-A2D0-4FB7-8715-A2195293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Pthreads Example (cont)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="" xmlns:a16="http://schemas.microsoft.com/office/drawing/2014/main" id="{B0BB23E1-C326-4775-B597-0C2027D11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="" xmlns:a16="http://schemas.microsoft.com/office/drawing/2014/main" id="{10397DB7-BE9C-49D0-8415-CD7D777F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Pthreads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="" xmlns:a16="http://schemas.microsoft.com/office/drawing/2014/main" id="{3CF530DE-5180-45BD-AD4F-28E5FAE6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066779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="" xmlns:a16="http://schemas.microsoft.com/office/drawing/2014/main" id="{0AE56D6E-17B2-491D-A2C7-E0F3367A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="" xmlns:a16="http://schemas.microsoft.com/office/drawing/2014/main" id="{FAC394BB-ED62-4453-AC2A-5DB1A3BB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="" xmlns:a16="http://schemas.microsoft.com/office/drawing/2014/main" id="{48F73993-D00B-42EB-87B6-65C36B05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="" xmlns:a16="http://schemas.microsoft.com/office/drawing/2014/main" id="{6250859F-88E8-4692-A8B4-AF4E596ED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="" xmlns:a16="http://schemas.microsoft.com/office/drawing/2014/main" id="{C33B17D0-509F-4E56-9B9C-F599A5180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="" xmlns:a16="http://schemas.microsoft.com/office/drawing/2014/main" id="{7C90C73F-1003-4068-9640-AA0F814C8A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en-US" altLang="en-US" dirty="0"/>
              <a:t> class</a:t>
            </a:r>
          </a:p>
          <a:p>
            <a:pPr lvl="1"/>
            <a:r>
              <a:rPr lang="en-US" altLang="en-US" dirty="0"/>
              <a:t>Implementing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en-US" altLang="en-US" dirty="0"/>
              <a:t> interface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Standard practice is to implement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en-US" altLang="en-US" dirty="0"/>
              <a:t>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="" xmlns:a16="http://schemas.microsoft.com/office/drawing/2014/main" id="{4169CE0F-6365-4149-8B9F-A07981A3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256" y="4329112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="" xmlns:a16="http://schemas.microsoft.com/office/drawing/2014/main" id="{F82AC2DD-F06E-4B6A-8317-8796AB00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Java Threads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85246EB-5B47-42BE-8CDA-508043094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Implementing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en-US" altLang="en-US" dirty="0"/>
              <a:t> interface: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Creating a thread: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Waiting on a thread:</a:t>
            </a:r>
          </a:p>
          <a:p>
            <a:endParaRPr lang="en-US" dirty="0"/>
          </a:p>
        </p:txBody>
      </p:sp>
      <p:pic>
        <p:nvPicPr>
          <p:cNvPr id="53251" name="Picture 3">
            <a:extLst>
              <a:ext uri="{FF2B5EF4-FFF2-40B4-BE49-F238E27FC236}">
                <a16:creationId xmlns="" xmlns:a16="http://schemas.microsoft.com/office/drawing/2014/main" id="{590CC4C3-CBE0-4AE8-8509-D1F961F21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4" y="1983407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>
            <a:extLst>
              <a:ext uri="{FF2B5EF4-FFF2-40B4-BE49-F238E27FC236}">
                <a16:creationId xmlns="" xmlns:a16="http://schemas.microsoft.com/office/drawing/2014/main" id="{0CC7A553-3B41-4B80-B491-86ED0556B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71" y="3830463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>
            <a:extLst>
              <a:ext uri="{FF2B5EF4-FFF2-40B4-BE49-F238E27FC236}">
                <a16:creationId xmlns="" xmlns:a16="http://schemas.microsoft.com/office/drawing/2014/main" id="{29EE36A8-E63F-4CE3-B7D7-DC5B82887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2" y="4857663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="" xmlns:a16="http://schemas.microsoft.com/office/drawing/2014/main" id="{952EB0C9-0B66-4670-B464-E8AC62B4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="" xmlns:a16="http://schemas.microsoft.com/office/drawing/2014/main" id="{BA45FCAD-13C7-4AD0-8A79-F160D779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Identify the </a:t>
            </a:r>
            <a:r>
              <a:rPr lang="en-US" altLang="en-US" i="1" dirty="0">
                <a:solidFill>
                  <a:srgbClr val="0070C0"/>
                </a:solidFill>
              </a:rPr>
              <a:t>basic components of a thread</a:t>
            </a:r>
            <a:r>
              <a:rPr lang="en-US" altLang="en-US" dirty="0"/>
              <a:t>, and </a:t>
            </a:r>
            <a:r>
              <a:rPr lang="en-US" altLang="en-US" i="1" dirty="0">
                <a:solidFill>
                  <a:srgbClr val="0070C0"/>
                </a:solidFill>
              </a:rPr>
              <a:t>contrast threads and processes</a:t>
            </a:r>
          </a:p>
          <a:p>
            <a:r>
              <a:rPr lang="en-US" altLang="en-US" dirty="0"/>
              <a:t>Describe the </a:t>
            </a:r>
            <a:r>
              <a:rPr lang="en-US" altLang="en-US" i="1" dirty="0">
                <a:solidFill>
                  <a:srgbClr val="0070C0"/>
                </a:solidFill>
              </a:rPr>
              <a:t>benefits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0070C0"/>
                </a:solidFill>
              </a:rPr>
              <a:t>challenges</a:t>
            </a:r>
            <a:r>
              <a:rPr lang="en-US" altLang="en-US" dirty="0"/>
              <a:t> of designing </a:t>
            </a:r>
            <a:r>
              <a:rPr lang="en-US" altLang="en-US" i="1" dirty="0">
                <a:solidFill>
                  <a:srgbClr val="0070C0"/>
                </a:solidFill>
              </a:rPr>
              <a:t>multithreaded applications</a:t>
            </a:r>
          </a:p>
          <a:p>
            <a:r>
              <a:rPr lang="en-US" altLang="en-US" dirty="0"/>
              <a:t>Illustrate </a:t>
            </a:r>
            <a:r>
              <a:rPr lang="en-US" altLang="en-US" i="1" dirty="0">
                <a:solidFill>
                  <a:srgbClr val="0070C0"/>
                </a:solidFill>
              </a:rPr>
              <a:t>different approaches to implicit threading </a:t>
            </a:r>
            <a:r>
              <a:rPr lang="en-US" altLang="en-US" dirty="0"/>
              <a:t>including thread pools, fork-join, and Grand Central Dispatch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Describe how the Windows and Linux operating systems represent threads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Design multithreaded applications using the </a:t>
            </a:r>
            <a:r>
              <a:rPr lang="en-US" altLang="en-US" dirty="0" err="1">
                <a:solidFill>
                  <a:schemeClr val="bg1">
                    <a:lumMod val="75000"/>
                  </a:schemeClr>
                </a:solidFill>
              </a:rPr>
              <a:t>Pthreads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, Java, and Windows threading APIs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="" xmlns:a16="http://schemas.microsoft.com/office/drawing/2014/main" id="{8ED1191A-5A48-4B9B-BFD7-E22CA790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="" xmlns:a16="http://schemas.microsoft.com/office/drawing/2014/main" id="{CEC58484-381D-4307-84D8-BF9D6F9C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Rather than explicitly creating threads, Java also allows thread creation around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lang="en-US" altLang="en-US" dirty="0"/>
              <a:t> interface: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lang="en-US" altLang="en-US" dirty="0"/>
              <a:t> is used as follows: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4275" name="Picture 3">
            <a:extLst>
              <a:ext uri="{FF2B5EF4-FFF2-40B4-BE49-F238E27FC236}">
                <a16:creationId xmlns="" xmlns:a16="http://schemas.microsoft.com/office/drawing/2014/main" id="{B41EDB53-F787-4BA3-A2F5-6371433C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2260600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="" xmlns:a16="http://schemas.microsoft.com/office/drawing/2014/main" id="{521A24AC-907C-41B4-8333-47BAFE44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66" y="4814569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="" xmlns:a16="http://schemas.microsoft.com/office/drawing/2014/main" id="{9AC4C5F5-B71D-4CB7-B555-077E1527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="" xmlns:a16="http://schemas.microsoft.com/office/drawing/2014/main" id="{061F9A23-0B7A-43EC-8E1F-CCC06E57B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529740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="" xmlns:a16="http://schemas.microsoft.com/office/drawing/2014/main" id="{0DE48C53-F854-4DB4-A844-234F4250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="" xmlns:a16="http://schemas.microsoft.com/office/drawing/2014/main" id="{6B44C089-8E5A-4EA4-998A-13201D68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="" xmlns:a16="http://schemas.microsoft.com/office/drawing/2014/main" id="{85D2956E-3602-4C0C-9F42-BA30573EA5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="" xmlns:a16="http://schemas.microsoft.com/office/drawing/2014/main" id="{7C27C2AC-21BD-4313-87E4-8017BDABE1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</a:t>
            </a:r>
            <a:r>
              <a:rPr lang="en-US" altLang="en-US" i="1" dirty="0">
                <a:solidFill>
                  <a:srgbClr val="0070C0"/>
                </a:solidFill>
              </a:rPr>
              <a:t>explicit threads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Creation and management of threads done by compilers and run-time libraries</a:t>
            </a:r>
            <a:r>
              <a:rPr lang="en-US" altLang="en-US" dirty="0"/>
              <a:t>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="" xmlns:a16="http://schemas.microsoft.com/office/drawing/2014/main" id="{DFA71F9B-29F3-40BB-9F1F-52B26C6A0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="" xmlns:a16="http://schemas.microsoft.com/office/drawing/2014/main" id="{FECC4D3E-A2EC-4DE0-ACDA-4C1C9120C1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Create a </a:t>
            </a:r>
            <a:r>
              <a:rPr lang="en-US" altLang="en-US" i="1" dirty="0">
                <a:solidFill>
                  <a:srgbClr val="0070C0"/>
                </a:solidFill>
              </a:rPr>
              <a:t>number of threads in a pool </a:t>
            </a:r>
            <a:r>
              <a:rPr lang="en-US" altLang="en-US" dirty="0"/>
              <a:t>where they await work</a:t>
            </a:r>
          </a:p>
          <a:p>
            <a:r>
              <a:rPr lang="en-US" altLang="en-US" dirty="0"/>
              <a:t>Advantages: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Usually slightly </a:t>
            </a:r>
            <a:r>
              <a:rPr lang="en-US" altLang="en-US" i="1" dirty="0">
                <a:solidFill>
                  <a:srgbClr val="0070C0"/>
                </a:solidFill>
              </a:rPr>
              <a:t>faster</a:t>
            </a:r>
            <a:r>
              <a:rPr lang="en-US" altLang="en-US" dirty="0"/>
              <a:t> to service a request with an existing thread than create a new thread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Allows the number of threads in the application(s) to be </a:t>
            </a:r>
            <a:r>
              <a:rPr lang="en-US" altLang="en-US" i="1" dirty="0">
                <a:solidFill>
                  <a:srgbClr val="0070C0"/>
                </a:solidFill>
              </a:rPr>
              <a:t>bound</a:t>
            </a:r>
            <a:r>
              <a:rPr lang="en-US" altLang="en-US" dirty="0"/>
              <a:t> to the size of the pool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i.e., Tasks could be scheduled to run periodically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Windows API </a:t>
            </a:r>
            <a:r>
              <a:rPr lang="en-US" altLang="en-US" dirty="0"/>
              <a:t>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="" xmlns:a16="http://schemas.microsoft.com/office/drawing/2014/main" id="{F08A6D24-1A70-4B62-850E-140C37520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5" y="5157348"/>
            <a:ext cx="5785034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="" xmlns:a16="http://schemas.microsoft.com/office/drawing/2014/main" id="{E84956AD-BECE-4801-8973-069A5F51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="" xmlns:a16="http://schemas.microsoft.com/office/drawing/2014/main" id="{590CF903-6FEA-4A21-8A4C-D844D4BA5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Three factory methods for creating thread pools in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Executors</a:t>
            </a:r>
            <a:r>
              <a:rPr lang="en-US" altLang="en-US" dirty="0"/>
              <a:t>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="" xmlns:a16="http://schemas.microsoft.com/office/drawing/2014/main" id="{87156719-6FB5-4135-B1B0-0AD7D90D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326030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="" xmlns:a16="http://schemas.microsoft.com/office/drawing/2014/main" id="{7B0F9516-4334-4562-BD9F-D786BD78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Java Thread Pools (cont)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="" xmlns:a16="http://schemas.microsoft.com/office/drawing/2014/main" id="{A8EF3CBB-9328-48A5-B4C5-CD3FFCDD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0339" y="1513780"/>
            <a:ext cx="7010760" cy="425471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="" xmlns:a16="http://schemas.microsoft.com/office/drawing/2014/main" id="{B1D595FA-7949-4547-9570-4017EC1C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="" xmlns:a16="http://schemas.microsoft.com/office/drawing/2014/main" id="{8868A436-018C-404E-82A0-85D2C98BB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Multiple threads (tasks) are forked</a:t>
            </a:r>
            <a:r>
              <a:rPr lang="en-US" altLang="en-US" dirty="0"/>
              <a:t>, and then </a:t>
            </a:r>
            <a:r>
              <a:rPr lang="en-US" altLang="en-US" i="1" dirty="0">
                <a:solidFill>
                  <a:srgbClr val="0070C0"/>
                </a:solidFill>
              </a:rPr>
              <a:t>joined</a:t>
            </a:r>
            <a:r>
              <a:rPr lang="en-US" altLang="en-US" dirty="0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="" xmlns:a16="http://schemas.microsoft.com/office/drawing/2014/main" id="{3D27F08E-4F55-42AC-A673-025C1F566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9" y="2838450"/>
            <a:ext cx="8234362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="" xmlns:a16="http://schemas.microsoft.com/office/drawing/2014/main" id="{7BC99706-CBAD-4CE0-BEE8-22EA6CAE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="" xmlns:a16="http://schemas.microsoft.com/office/drawing/2014/main" id="{BF5C3FFD-2E0A-4DA3-8D3D-39B34D065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General algorithm for </a:t>
            </a:r>
            <a:r>
              <a:rPr lang="en-US" altLang="en-US" i="1" dirty="0">
                <a:solidFill>
                  <a:srgbClr val="0070C0"/>
                </a:solidFill>
              </a:rPr>
              <a:t>fork-join strategy</a:t>
            </a:r>
            <a:r>
              <a:rPr lang="en-US" altLang="en-US" dirty="0"/>
              <a:t>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="" xmlns:a16="http://schemas.microsoft.com/office/drawing/2014/main" id="{288A6519-AD6A-4D3F-B10F-841EC8BE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169942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="" xmlns:a16="http://schemas.microsoft.com/office/drawing/2014/main" id="{7DB382B7-E2B0-456F-8F04-D3061847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="" xmlns:a16="http://schemas.microsoft.com/office/drawing/2014/main" id="{15C37F4A-0B5D-453A-9AB3-95FACBEF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="" xmlns:a16="http://schemas.microsoft.com/office/drawing/2014/main" id="{D6D8100A-380E-4D6B-B4F7-2DB9E9939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="" xmlns:a16="http://schemas.microsoft.com/office/drawing/2014/main" id="{9D5385FB-30DB-4A38-BEF3-F2D55EAC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Most modern applications are </a:t>
            </a:r>
            <a:r>
              <a:rPr lang="en-US" altLang="en-US" i="1" dirty="0">
                <a:solidFill>
                  <a:srgbClr val="0070C0"/>
                </a:solidFill>
              </a:rPr>
              <a:t>multithreaded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Threads run within application</a:t>
            </a:r>
          </a:p>
          <a:p>
            <a:r>
              <a:rPr lang="en-US" altLang="en-US" dirty="0"/>
              <a:t>Multiple tasks with the application can be implemented by separate threads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Update display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Fetch data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Spell checking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Answer a network request</a:t>
            </a:r>
          </a:p>
          <a:p>
            <a:r>
              <a:rPr lang="en-US" altLang="en-US" dirty="0"/>
              <a:t>Process creation is heavy-weight while </a:t>
            </a:r>
            <a:r>
              <a:rPr lang="en-US" altLang="en-US" i="1" dirty="0">
                <a:solidFill>
                  <a:srgbClr val="0070C0"/>
                </a:solidFill>
              </a:rPr>
              <a:t>thread creation is light-weight</a:t>
            </a:r>
          </a:p>
          <a:p>
            <a:r>
              <a:rPr lang="en-US" altLang="en-US" dirty="0"/>
              <a:t>Can simplify code, increase efficiency</a:t>
            </a:r>
          </a:p>
          <a:p>
            <a:r>
              <a:rPr lang="en-US" altLang="en-US" dirty="0"/>
              <a:t>Kernels are generally multithreaded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="" xmlns:a16="http://schemas.microsoft.com/office/drawing/2014/main" id="{F4739DD1-3CCE-4F35-89AA-47C90DAC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="" xmlns:a16="http://schemas.microsoft.com/office/drawing/2014/main" id="{A3CD5075-49EC-4964-AA5F-E252BCDF4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="" xmlns:a16="http://schemas.microsoft.com/office/drawing/2014/main" id="{346E01B5-A764-4DDC-BF61-F37FB8D9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="" xmlns:a16="http://schemas.microsoft.com/office/drawing/2014/main" id="{53933D0D-92CB-4005-A2E6-770F1F8F7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33" y="1083211"/>
            <a:ext cx="5006975" cy="54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="" xmlns:a16="http://schemas.microsoft.com/office/drawing/2014/main" id="{EB06B369-5616-4739-AF33-84EC4F2C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="" xmlns:a16="http://schemas.microsoft.com/office/drawing/2014/main" id="{336AC842-18F4-4969-9A31-07CDF273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</a:p>
          <a:p>
            <a:endParaRPr lang="en-US" altLang="en-US" dirty="0"/>
          </a:p>
        </p:txBody>
      </p:sp>
      <p:pic>
        <p:nvPicPr>
          <p:cNvPr id="68611" name="Picture 1">
            <a:extLst>
              <a:ext uri="{FF2B5EF4-FFF2-40B4-BE49-F238E27FC236}">
                <a16:creationId xmlns="" xmlns:a16="http://schemas.microsoft.com/office/drawing/2014/main" id="{8A593866-7D64-4BE8-B445-6EFE18DE7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3" y="4248027"/>
            <a:ext cx="4282782" cy="219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="" xmlns:a16="http://schemas.microsoft.com/office/drawing/2014/main" id="{AFDC3F16-C6E3-4E58-A035-3B4CF89EE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="" xmlns:a16="http://schemas.microsoft.com/office/drawing/2014/main" id="{7FA60DA6-8D36-4971-9FD4-11081A9B116B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>
          <a:xfrm>
            <a:off x="490331" y="1376980"/>
            <a:ext cx="3772180" cy="5037071"/>
          </a:xfrm>
        </p:spPr>
        <p:txBody>
          <a:bodyPr/>
          <a:lstStyle/>
          <a:p>
            <a:r>
              <a:rPr lang="en-US" altLang="en-US" dirty="0"/>
              <a:t>Set of </a:t>
            </a:r>
            <a:r>
              <a:rPr lang="en-US" altLang="en-US" i="1" dirty="0">
                <a:solidFill>
                  <a:srgbClr val="0070C0"/>
                </a:solidFill>
              </a:rPr>
              <a:t>compiler directives </a:t>
            </a:r>
            <a:r>
              <a:rPr lang="en-US" altLang="en-US" dirty="0"/>
              <a:t>and an API for C, C++, FORTRAN </a:t>
            </a:r>
          </a:p>
          <a:p>
            <a:r>
              <a:rPr lang="en-US" altLang="en-US" dirty="0"/>
              <a:t>Provides support for </a:t>
            </a:r>
            <a:r>
              <a:rPr lang="en-US" altLang="en-US" i="1" dirty="0">
                <a:solidFill>
                  <a:srgbClr val="0070C0"/>
                </a:solidFill>
              </a:rPr>
              <a:t>parallel programming</a:t>
            </a:r>
            <a:r>
              <a:rPr lang="en-US" altLang="en-US" dirty="0"/>
              <a:t> in shared-memory environments</a:t>
            </a:r>
          </a:p>
          <a:p>
            <a:r>
              <a:rPr lang="en-US" altLang="en-US" dirty="0"/>
              <a:t>Identifies parallel regions – blocks of code that can run in parallel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</a:t>
            </a:r>
          </a:p>
          <a:p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="" xmlns:a16="http://schemas.microsoft.com/office/drawing/2014/main" id="{9BEAE917-4A5E-4C7E-A68C-D23830CB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97" y="1900027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4AEB3F-0635-439C-B58D-598EA8F9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Example</a:t>
            </a:r>
            <a:endParaRPr lang="en-US" dirty="0"/>
          </a:p>
        </p:txBody>
      </p:sp>
      <p:sp>
        <p:nvSpPr>
          <p:cNvPr id="71682" name="Content Placeholder 2">
            <a:extLst>
              <a:ext uri="{FF2B5EF4-FFF2-40B4-BE49-F238E27FC236}">
                <a16:creationId xmlns="" xmlns:a16="http://schemas.microsoft.com/office/drawing/2014/main" id="{C64D36B0-5EFD-41C8-9778-9E681C60F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="" xmlns:a16="http://schemas.microsoft.com/office/drawing/2014/main" id="{AD40CE3F-AD1A-4F1B-9A1E-CD9E934F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915" y="2247900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="" xmlns:a16="http://schemas.microsoft.com/office/drawing/2014/main" id="{2765F7A6-F162-42C0-953B-82C2DDD58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="" xmlns:a16="http://schemas.microsoft.com/office/drawing/2014/main" id="{EFAD80F0-4D4B-41A4-8F60-AA050B3A62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Apple technology for </a:t>
            </a:r>
            <a:r>
              <a:rPr lang="en-US" altLang="en-US" b="1" dirty="0">
                <a:solidFill>
                  <a:srgbClr val="0070C0"/>
                </a:solidFill>
              </a:rPr>
              <a:t>macOS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0070C0"/>
                </a:solidFill>
              </a:rPr>
              <a:t>iOS</a:t>
            </a:r>
            <a:r>
              <a:rPr lang="en-US" altLang="en-US" dirty="0"/>
              <a:t>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			 </a:t>
            </a:r>
            <a:r>
              <a:rPr lang="ro-RO" altLang="en-US" dirty="0"/>
              <a:t>ˆ{ printf("I am a block"); } </a:t>
            </a:r>
            <a:br>
              <a:rPr lang="ro-RO" altLang="en-US" dirty="0"/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="" xmlns:a16="http://schemas.microsoft.com/office/drawing/2014/main" id="{045A3AA4-9656-40AA-A9F9-709476758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="" xmlns:a16="http://schemas.microsoft.com/office/drawing/2014/main" id="{7D57E246-353C-4E99-A5DD-2BDD382E69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serial</a:t>
            </a:r>
            <a:r>
              <a:rPr lang="en-US" altLang="en-US" dirty="0"/>
              <a:t> – blocks removed in FIFO order, queue is per process, called 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3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QOS_CLASS_USER_INTERACTIVE</a:t>
            </a:r>
          </a:p>
          <a:p>
            <a:pPr lvl="3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QOS_CLASS_USER_INITIATED</a:t>
            </a:r>
          </a:p>
          <a:p>
            <a:pPr lvl="3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QOS_CLASS_USER_UTILITY</a:t>
            </a:r>
          </a:p>
          <a:p>
            <a:pPr lvl="3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="" xmlns:a16="http://schemas.microsoft.com/office/drawing/2014/main" id="{89C2B112-C98A-4617-95D7-CE45C1F7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="" xmlns:a16="http://schemas.microsoft.com/office/drawing/2014/main" id="{7325AAFD-7083-4BE8-8B79-2753449C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For the </a:t>
            </a:r>
            <a:r>
              <a:rPr lang="en-US" altLang="en-US" b="1" dirty="0">
                <a:solidFill>
                  <a:srgbClr val="0070C0"/>
                </a:solidFill>
              </a:rPr>
              <a:t>Swift</a:t>
            </a:r>
            <a:r>
              <a:rPr lang="en-US" altLang="en-US" dirty="0"/>
              <a:t>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dispatch_async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="" xmlns:a16="http://schemas.microsoft.com/office/drawing/2014/main" id="{425D6D60-843D-4CAA-8A86-7083F9A7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292475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="" xmlns:a16="http://schemas.microsoft.com/office/drawing/2014/main" id="{5075EE65-8E51-4D78-9EB0-A4B620F5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="" xmlns:a16="http://schemas.microsoft.com/office/drawing/2014/main" id="{EF925056-EE80-4C46-9F2A-6D7AF24BD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Template library </a:t>
            </a:r>
            <a:r>
              <a:rPr lang="en-US" altLang="en-US" dirty="0"/>
              <a:t>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="" xmlns:a16="http://schemas.microsoft.com/office/drawing/2014/main" id="{4731A4CD-D339-4B76-828C-CAF0B83D0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98" y="2540000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="" xmlns:a16="http://schemas.microsoft.com/office/drawing/2014/main" id="{FEFE75E8-D1E3-492B-B69A-F7D9C4312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5014473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="" xmlns:a16="http://schemas.microsoft.com/office/drawing/2014/main" id="{345910B8-9BDC-4F8F-955A-585FFCC40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="" xmlns:a16="http://schemas.microsoft.com/office/drawing/2014/main" id="{39119638-41BF-4495-B817-C076183155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dirty="0"/>
              <a:t>and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altLang="en-US" dirty="0"/>
              <a:t>system calls</a:t>
            </a:r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="" xmlns:a16="http://schemas.microsoft.com/office/drawing/2014/main" id="{06956651-D4B8-436D-8B20-846CF79C3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="" xmlns:a16="http://schemas.microsoft.com/office/drawing/2014/main" id="{310990D2-4339-49E9-BD51-3DB3020CC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535918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="" xmlns:a16="http://schemas.microsoft.com/office/drawing/2014/main" id="{5B1CC463-1DC9-4B6F-B7F0-992F5CD4F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="" xmlns:a16="http://schemas.microsoft.com/office/drawing/2014/main" id="{658DF1CD-E689-49B4-AC64-391D18CC50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Does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dirty="0"/>
              <a:t>duplicate only the calling thread or all threads?</a:t>
            </a:r>
          </a:p>
          <a:p>
            <a:pPr lvl="1"/>
            <a:r>
              <a:rPr lang="en-US" altLang="en-US" dirty="0"/>
              <a:t>Some </a:t>
            </a:r>
            <a:r>
              <a:rPr lang="en-US" altLang="en-US" dirty="0" err="1"/>
              <a:t>UNIXes</a:t>
            </a:r>
            <a:r>
              <a:rPr lang="en-US" altLang="en-US" dirty="0"/>
              <a:t> have two versions of fork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altLang="en-US" dirty="0"/>
              <a:t> 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="" xmlns:a16="http://schemas.microsoft.com/office/drawing/2014/main" id="{DF4455E9-C32F-439C-ACF5-5921D17E7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2E63F021-2BA6-48CA-AE2D-0E5E1CCE2E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Signals</a:t>
            </a:r>
            <a:r>
              <a:rPr lang="en-US" dirty="0"/>
              <a:t> are used in UNIX systems to notify a process that a particular event has occurred.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0070C0"/>
                </a:solidFill>
              </a:rPr>
              <a:t>signal handler </a:t>
            </a:r>
            <a:r>
              <a:rPr lang="en-US" dirty="0"/>
              <a:t>is used to process signals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Signal is generated by particular event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Signal is delivered to a process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Signal is handled by one of two signal handlers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default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user-defined</a:t>
            </a:r>
          </a:p>
          <a:p>
            <a:r>
              <a:rPr lang="en-US" dirty="0"/>
              <a:t>Every signal has a default handler that kernel runs when handling signal</a:t>
            </a:r>
          </a:p>
          <a:p>
            <a:pPr lvl="1"/>
            <a:r>
              <a:rPr lang="en-US" dirty="0"/>
              <a:t>User-defined signal handler can override default</a:t>
            </a:r>
          </a:p>
          <a:p>
            <a:pPr lvl="1"/>
            <a:r>
              <a:rPr lang="en-US" dirty="0"/>
              <a:t>For single-threaded, signal delivered to process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="" xmlns:a16="http://schemas.microsoft.com/office/drawing/2014/main" id="{30A3FA89-F06F-4AE8-A808-E7FF4CBBD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71C8135E-A662-4B0C-B939-C099014C2C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Where</a:t>
            </a:r>
            <a:r>
              <a:rPr lang="en-US" dirty="0"/>
              <a:t> should a signal be delivered for </a:t>
            </a:r>
            <a:r>
              <a:rPr lang="en-US" i="1" dirty="0">
                <a:solidFill>
                  <a:srgbClr val="0070C0"/>
                </a:solidFill>
              </a:rPr>
              <a:t>multi-threaded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Deliver the signal to the thread to which the signal applies</a:t>
            </a:r>
          </a:p>
          <a:p>
            <a:pPr lvl="1"/>
            <a:r>
              <a:rPr lang="en-US" dirty="0"/>
              <a:t>Deliver the signal to every thread in the process</a:t>
            </a:r>
          </a:p>
          <a:p>
            <a:pPr lvl="1"/>
            <a:r>
              <a:rPr lang="en-US" dirty="0"/>
              <a:t>Deliver the signal to certain threads in the process</a:t>
            </a:r>
          </a:p>
          <a:p>
            <a:pPr lvl="1"/>
            <a:r>
              <a:rPr lang="en-US" dirty="0"/>
              <a:t>Assign a specific thread to receive all signals for the process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="" xmlns:a16="http://schemas.microsoft.com/office/drawing/2014/main" id="{C87F3EB1-1D60-4518-8251-1DCD2B6EA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="" xmlns:a16="http://schemas.microsoft.com/office/drawing/2014/main" id="{444FE84F-6853-49EA-B71D-AE941D44430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1782" y="1387735"/>
            <a:ext cx="8344166" cy="3409348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target thread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845BE633-99BA-4648-95C7-FA161F8155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1782" y="3119022"/>
            <a:ext cx="4174439" cy="3387845"/>
          </a:xfrm>
        </p:spPr>
        <p:txBody>
          <a:bodyPr/>
          <a:lstStyle/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dirty="0"/>
              <a:t>Asynchronous cancellation terminates the target thread immediately</a:t>
            </a:r>
          </a:p>
          <a:p>
            <a:pPr lvl="1"/>
            <a:r>
              <a:rPr lang="en-US" altLang="en-US" dirty="0"/>
              <a:t>Deferred cancellation allows the target thread to periodically check if it should be cancelled</a:t>
            </a:r>
          </a:p>
          <a:p>
            <a:r>
              <a:rPr lang="en-US" altLang="en-US" b="1" dirty="0" err="1">
                <a:solidFill>
                  <a:srgbClr val="0070C0"/>
                </a:solidFill>
              </a:rPr>
              <a:t>Pthread</a:t>
            </a:r>
            <a:r>
              <a:rPr lang="en-US" altLang="en-US" dirty="0"/>
              <a:t> code to create and cancel a thread:</a:t>
            </a:r>
          </a:p>
          <a:p>
            <a:endParaRPr 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="" xmlns:a16="http://schemas.microsoft.com/office/drawing/2014/main" id="{1EB509B3-0829-449D-A506-75BB1B338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09" y="2569035"/>
            <a:ext cx="4174439" cy="291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="" xmlns:a16="http://schemas.microsoft.com/office/drawing/2014/main" id="{A767642B-9E02-4B78-BA8A-2FE1F1744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C510D1F7-6D53-4734-9A33-326221F494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Invoking thread cancellation requests cancellation, but actual cancellation depends on thread state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thread has cancellation disabled, cancellation remains pending until thread enables it</a:t>
            </a:r>
          </a:p>
          <a:p>
            <a:r>
              <a:rPr lang="en-US" altLang="en-US" dirty="0"/>
              <a:t>Default type is deferred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Cancellation only occurs when thread reaches cancellation point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pthread_testcancel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Then cleanup handler is invoked</a:t>
            </a:r>
          </a:p>
          <a:p>
            <a:r>
              <a:rPr lang="en-US" altLang="en-US" dirty="0"/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="" xmlns:a16="http://schemas.microsoft.com/office/drawing/2014/main" id="{9B3A6640-FBA7-49AE-B465-3ACB52D79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2202889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="" xmlns:a16="http://schemas.microsoft.com/office/drawing/2014/main" id="{1C35580A-5FCC-436F-BE8A-4BE063B0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="" xmlns:a16="http://schemas.microsoft.com/office/drawing/2014/main" id="{B61E2FC3-3256-4546-8038-C85745FF9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Deferred cancellation uses the interrupt() method, which sets the interrupted status of a thread. 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="" xmlns:a16="http://schemas.microsoft.com/office/drawing/2014/main" id="{2436D32A-A4A8-42B4-9749-F04151027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88" y="2277159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="" xmlns:a16="http://schemas.microsoft.com/office/drawing/2014/main" id="{CCB5023B-05F7-40AE-A934-2A8C5239E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88" y="4754111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="" xmlns:a16="http://schemas.microsoft.com/office/drawing/2014/main" id="{AC2708D1-8AA2-4372-B46B-098741A2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="" xmlns:a16="http://schemas.microsoft.com/office/drawing/2014/main" id="{3DC7D61A-5654-40E9-B834-7D6FD47090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Thread-local storage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70C0"/>
                </a:solidFill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static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="" xmlns:a16="http://schemas.microsoft.com/office/drawing/2014/main" id="{F8FA6201-B43B-4A9A-9C84-61FE6D9DDC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="" xmlns:a16="http://schemas.microsoft.com/office/drawing/2014/main" id="{6E2B344E-5630-4097-A585-21AEDD1D688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1782" y="1387734"/>
            <a:ext cx="8344166" cy="3198333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i="1" dirty="0">
                <a:solidFill>
                  <a:srgbClr val="0070C0"/>
                </a:solidFill>
              </a:rPr>
              <a:t>lightweight process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70C0"/>
                </a:solidFill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</a:t>
            </a:r>
            <a:r>
              <a:rPr lang="en-US" altLang="en-US" i="1" dirty="0">
                <a:solidFill>
                  <a:srgbClr val="0070C0"/>
                </a:solidFill>
              </a:rPr>
              <a:t>virtual processor </a:t>
            </a:r>
            <a:r>
              <a:rPr lang="en-US" altLang="en-US" dirty="0"/>
              <a:t>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CA99A6F-E4F5-483F-9AA0-00C3810FB3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1782" y="4586068"/>
            <a:ext cx="5580686" cy="1920799"/>
          </a:xfrm>
        </p:spPr>
        <p:txBody>
          <a:bodyPr/>
          <a:lstStyle/>
          <a:p>
            <a:r>
              <a:rPr lang="en-US" altLang="en-US" dirty="0"/>
              <a:t>Scheduler activations provide upcalls - a communication mechanism from the kernel to the upcall handler 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  <a:p>
            <a:endParaRPr lang="en-US" dirty="0"/>
          </a:p>
        </p:txBody>
      </p:sp>
      <p:pic>
        <p:nvPicPr>
          <p:cNvPr id="94211" name="Picture 1">
            <a:extLst>
              <a:ext uri="{FF2B5EF4-FFF2-40B4-BE49-F238E27FC236}">
                <a16:creationId xmlns="" xmlns:a16="http://schemas.microsoft.com/office/drawing/2014/main" id="{D2C46B9D-F77A-4192-96E9-F47607395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68" y="3797969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="" xmlns:a16="http://schemas.microsoft.com/office/drawing/2014/main" id="{FE37F1B4-94EF-4292-86A9-CB5A2E0E6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="" xmlns:a16="http://schemas.microsoft.com/office/drawing/2014/main" id="{380437D2-FBB2-4226-B48E-87689F3C67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Windows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70C0"/>
                </a:solidFill>
              </a:rPr>
              <a:t>Threads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Linux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70C0"/>
                </a:solidFill>
              </a:rPr>
              <a:t>Threads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="" xmlns:a16="http://schemas.microsoft.com/office/drawing/2014/main" id="{E6579A68-4627-4B06-B6C4-4CC07FB93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="" xmlns:a16="http://schemas.microsoft.com/office/drawing/2014/main" id="{D535557E-E7C6-4CF8-9CDA-47485B7D6D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Windows API </a:t>
            </a:r>
            <a:r>
              <a:rPr lang="en-US" altLang="en-US" dirty="0"/>
              <a:t>– primary API for Windows applications</a:t>
            </a:r>
          </a:p>
          <a:p>
            <a:r>
              <a:rPr lang="en-US" altLang="en-US" dirty="0"/>
              <a:t>Implements the </a:t>
            </a:r>
            <a:r>
              <a:rPr lang="en-US" altLang="en-US" i="1" dirty="0">
                <a:solidFill>
                  <a:srgbClr val="0070C0"/>
                </a:solidFill>
              </a:rPr>
              <a:t>one-to-one mapping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>
                <a:solidFill>
                  <a:srgbClr val="0070C0"/>
                </a:solidFill>
              </a:rPr>
              <a:t>thread id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Register</a:t>
            </a:r>
            <a:r>
              <a:rPr lang="en-US" altLang="en-US" dirty="0"/>
              <a:t> set representing state of processor</a:t>
            </a:r>
          </a:p>
          <a:p>
            <a:pPr lvl="1"/>
            <a:r>
              <a:rPr lang="en-US" altLang="en-US" dirty="0"/>
              <a:t>Separate user and kernel stacks for when thread runs in </a:t>
            </a:r>
            <a:r>
              <a:rPr lang="en-US" altLang="en-US" i="1" dirty="0">
                <a:solidFill>
                  <a:srgbClr val="0070C0"/>
                </a:solidFill>
              </a:rPr>
              <a:t>user mode </a:t>
            </a:r>
            <a:r>
              <a:rPr lang="en-US" altLang="en-US" dirty="0"/>
              <a:t>or </a:t>
            </a:r>
            <a:r>
              <a:rPr lang="en-US" altLang="en-US" i="1" dirty="0">
                <a:solidFill>
                  <a:srgbClr val="0070C0"/>
                </a:solidFill>
              </a:rPr>
              <a:t>kernel mode</a:t>
            </a:r>
          </a:p>
          <a:p>
            <a:pPr lvl="1"/>
            <a:r>
              <a:rPr lang="en-US" altLang="en-US" dirty="0"/>
              <a:t>Private data storage area used by </a:t>
            </a:r>
            <a:r>
              <a:rPr lang="en-US" altLang="en-US" i="1" dirty="0">
                <a:solidFill>
                  <a:srgbClr val="0070C0"/>
                </a:solidFill>
              </a:rPr>
              <a:t>run-time libraries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0070C0"/>
                </a:solidFill>
              </a:rPr>
              <a:t>dynamic link libraries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70C0"/>
                </a:solidFill>
              </a:rPr>
              <a:t>DLLs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register set, stacks, and private storage area are known as the context of the thread</a:t>
            </a:r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="" xmlns:a16="http://schemas.microsoft.com/office/drawing/2014/main" id="{F6F3EFE3-2F37-4D42-A3EA-E78939F1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="" xmlns:a16="http://schemas.microsoft.com/office/drawing/2014/main" id="{77B499A4-B328-4105-809F-1AAD0569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2" y="2442698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="" xmlns:a16="http://schemas.microsoft.com/office/drawing/2014/main" id="{BDEF5D97-1A5F-441E-9E9C-A7E6B40C4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="" xmlns:a16="http://schemas.microsoft.com/office/drawing/2014/main" id="{011F28FC-00C9-4035-9AD6-595C93FABD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ETHREAD</a:t>
            </a:r>
            <a:r>
              <a:rPr lang="en-US" altLang="en-US" dirty="0"/>
              <a:t> (executive thread block) – includes pointer to process to which thread belongs and to KTHREAD, in kernel space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KTHREAD</a:t>
            </a:r>
            <a:r>
              <a:rPr lang="en-US" altLang="en-US" dirty="0"/>
              <a:t> (kernel thread block) – scheduling and synchronization info, kernel-mode stack, pointer to TEB, in kernel space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TEB</a:t>
            </a:r>
            <a:r>
              <a:rPr lang="en-US" altLang="en-US" dirty="0"/>
              <a:t> (thread environment block) – thread id, user-mode stack, thread-local storage, in user space</a:t>
            </a:r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="" xmlns:a16="http://schemas.microsoft.com/office/drawing/2014/main" id="{A4683E25-D609-41B2-B9A5-5E09C403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="" xmlns:a16="http://schemas.microsoft.com/office/drawing/2014/main" id="{F5FAF6C3-0DA1-4AF1-9F50-047956102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82" y="1400126"/>
            <a:ext cx="4765235" cy="460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="" xmlns:a16="http://schemas.microsoft.com/office/drawing/2014/main" id="{6430089A-4D7D-401D-B48C-43D5C044E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="" xmlns:a16="http://schemas.microsoft.com/office/drawing/2014/main" id="{6428C5DD-EC10-41C8-A5F4-E9B18E3C09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dirty="0"/>
              <a:t>Linux refers to them as tasks rather than threads</a:t>
            </a:r>
          </a:p>
          <a:p>
            <a:r>
              <a:rPr lang="en-US" altLang="en-US" dirty="0"/>
              <a:t>Thread creation is done through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clone() </a:t>
            </a:r>
            <a:r>
              <a:rPr lang="en-US" altLang="en-US" dirty="0"/>
              <a:t>system call</a:t>
            </a:r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clone() </a:t>
            </a:r>
            <a:r>
              <a:rPr lang="en-US" altLang="en-US" dirty="0"/>
              <a:t>allows a child task to share the address space of the parent task (process)</a:t>
            </a:r>
          </a:p>
          <a:p>
            <a:pPr lvl="1"/>
            <a:r>
              <a:rPr lang="en-US" altLang="en-US" dirty="0"/>
              <a:t>Flags control behavior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points to process data structures (shared or unique)</a:t>
            </a:r>
          </a:p>
          <a:p>
            <a:endParaRPr lang="en-US" altLang="en-US" dirty="0"/>
          </a:p>
        </p:txBody>
      </p:sp>
      <p:pic>
        <p:nvPicPr>
          <p:cNvPr id="104451" name="Picture 1">
            <a:extLst>
              <a:ext uri="{FF2B5EF4-FFF2-40B4-BE49-F238E27FC236}">
                <a16:creationId xmlns="" xmlns:a16="http://schemas.microsoft.com/office/drawing/2014/main" id="{BF7392CC-336B-4F05-A901-E7F9DCB2D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7" y="3805849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="" xmlns:a16="http://schemas.microsoft.com/office/drawing/2014/main" id="{613F8308-EF90-471E-9548-D06244F164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/>
          <a:p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="" xmlns:a16="http://schemas.microsoft.com/office/drawing/2014/main" id="{5C1B6816-1E54-4BD9-9949-35D98FBB1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="" xmlns:a16="http://schemas.microsoft.com/office/drawing/2014/main" id="{C06FE39E-15F8-4C32-AE01-D913077694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Responsiveness</a:t>
            </a:r>
            <a:r>
              <a:rPr lang="en-US" altLang="en-US" dirty="0"/>
              <a:t> – may allow continued execution if part of process is blocked, especially important for user interfaces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Resource Sharing </a:t>
            </a:r>
            <a:r>
              <a:rPr lang="en-US" altLang="en-US" dirty="0"/>
              <a:t>– threads share resources of process, easier than shared memory or message passing (IPC)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Economy</a:t>
            </a:r>
            <a:r>
              <a:rPr lang="en-US" altLang="en-US" dirty="0"/>
              <a:t> – cheaper than process creation, thread switching lower overhead than context switching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Scalability</a:t>
            </a:r>
            <a:r>
              <a:rPr lang="en-US" altLang="en-US" dirty="0"/>
              <a:t> – 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="" xmlns:a16="http://schemas.microsoft.com/office/drawing/2014/main" id="{8B26087B-060D-4A3C-8067-58F76793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21" y="277813"/>
            <a:ext cx="7472680" cy="576262"/>
          </a:xfrm>
        </p:spPr>
        <p:txBody>
          <a:bodyPr/>
          <a:lstStyle/>
          <a:p>
            <a:r>
              <a:rPr lang="en-US" altLang="en-US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="" xmlns:a16="http://schemas.microsoft.com/office/drawing/2014/main" id="{9D24E60F-A1AE-481D-8CE8-A30EDE856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398494"/>
            <a:ext cx="8361362" cy="5019769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Multicore</a:t>
            </a:r>
            <a:r>
              <a:rPr lang="en-US" altLang="en-US" dirty="0"/>
              <a:t> or </a:t>
            </a:r>
            <a:r>
              <a:rPr lang="en-US" altLang="en-US" i="1" dirty="0">
                <a:solidFill>
                  <a:srgbClr val="0070C0"/>
                </a:solidFill>
              </a:rPr>
              <a:t>multiprocessor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70C0"/>
                </a:solidFill>
              </a:rPr>
              <a:t>systems</a:t>
            </a:r>
            <a:r>
              <a:rPr lang="en-US" altLang="en-US" dirty="0"/>
              <a:t> putting pressure on programmers, challenges include: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Dividing activities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Balance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Data splitting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Data dependency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Testing and debugging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="" xmlns:a16="http://schemas.microsoft.com/office/drawing/2014/main" id="{543C21E0-A99D-493B-9CA7-BDB9F1AF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Concurrency vs. Parallelism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D131A80-5579-4107-B7CD-59E8CC55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  <a:p>
            <a:endParaRPr lang="en-US" dirty="0"/>
          </a:p>
        </p:txBody>
      </p:sp>
      <p:pic>
        <p:nvPicPr>
          <p:cNvPr id="20483" name="Picture 1">
            <a:extLst>
              <a:ext uri="{FF2B5EF4-FFF2-40B4-BE49-F238E27FC236}">
                <a16:creationId xmlns="" xmlns:a16="http://schemas.microsoft.com/office/drawing/2014/main" id="{4D13D5A5-E9A9-4A3E-85DF-C2E86AD94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212580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="" xmlns:a16="http://schemas.microsoft.com/office/drawing/2014/main" id="{808D9D31-DD93-48D7-A7D2-57FD8CFA6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4" y="4176420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perating Systems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perating Systems" id="{96E38372-78E7-4BBA-B401-231A0D9307F5}" vid="{61A5D095-02BE-427D-BA36-3225FDC01D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Operating Systems</Template>
  <TotalTime>12769</TotalTime>
  <Words>1970</Words>
  <Application>Microsoft Macintosh PowerPoint</Application>
  <PresentationFormat>On-screen Show (4:3)</PresentationFormat>
  <Paragraphs>333</Paragraphs>
  <Slides>63</Slides>
  <Notes>38</Notes>
  <HiddenSlides>38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Courier New</vt:lpstr>
      <vt:lpstr>Helvetica</vt:lpstr>
      <vt:lpstr>MS PGothic</vt:lpstr>
      <vt:lpstr>ＭＳ Ｐゴシック</vt:lpstr>
      <vt:lpstr>Verdana</vt:lpstr>
      <vt:lpstr>Arial</vt:lpstr>
      <vt:lpstr>Times New Roman</vt:lpstr>
      <vt:lpstr>Webdings</vt:lpstr>
      <vt:lpstr>Wingdings</vt:lpstr>
      <vt:lpstr>Operating Systems</vt:lpstr>
      <vt:lpstr>Chapter 4:  Threads &amp; Concurrency </vt:lpstr>
      <vt:lpstr>Chapter 4: Threads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OpenMP Example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228</cp:revision>
  <cp:lastPrinted>2013-09-10T17:57:57Z</cp:lastPrinted>
  <dcterms:created xsi:type="dcterms:W3CDTF">2011-01-13T23:43:38Z</dcterms:created>
  <dcterms:modified xsi:type="dcterms:W3CDTF">2020-05-25T03:27:25Z</dcterms:modified>
</cp:coreProperties>
</file>